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al" panose="020B0604020202020204" pitchFamily="34" charset="0"/>
      <p:regular r:id="rId10"/>
    </p:embeddedFont>
    <p:embeddedFont>
      <p:font typeface="Arial Bold" panose="020B0802020202020204" pitchFamily="34" charset="0"/>
      <p:regular r:id="rId11"/>
    </p:embeddedFont>
    <p:embeddedFont>
      <p:font typeface="Arial Bold Italics" panose="020B0802020202090204" pitchFamily="34" charset="0"/>
      <p:regular r:id="rId12"/>
    </p:embeddedFont>
    <p:embeddedFont>
      <p:font typeface="Arial Italics" panose="020B0502020202090204" pitchFamily="34" charset="0"/>
      <p:regular r:id="rId13"/>
    </p:embeddedFont>
    <p:embeddedFont>
      <p:font typeface="Arimo" panose="020B0604020202020204" pitchFamily="34" charset="0"/>
      <p:regular r:id="rId14"/>
    </p:embeddedFont>
    <p:embeddedFont>
      <p:font typeface="Arimo Bold" panose="020B0704020202020204" pitchFamily="34" charset="0"/>
      <p:regular r:id="rId15"/>
    </p:embeddedFont>
    <p:embeddedFont>
      <p:font typeface="Arimo Bold Italics" panose="020B0704020202090204" pitchFamily="34" charset="0"/>
      <p:regular r:id="rId16"/>
    </p:embeddedFont>
    <p:embeddedFont>
      <p:font typeface="Arimo Italics" panose="020B0604020202090204" pitchFamily="34" charset="0"/>
      <p:regular r:id="rId17"/>
    </p:embeddedFont>
    <p:embeddedFont>
      <p:font typeface="Trocchi"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4.fntdata" /><Relationship Id="rId18" Type="http://schemas.openxmlformats.org/officeDocument/2006/relationships/font" Target="fonts/font9.fntdata"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font" Target="fonts/font3.fntdata" /><Relationship Id="rId17" Type="http://schemas.openxmlformats.org/officeDocument/2006/relationships/font" Target="fonts/font8.fntdata" /><Relationship Id="rId2" Type="http://schemas.openxmlformats.org/officeDocument/2006/relationships/slide" Target="slides/slide1.xml" /><Relationship Id="rId16" Type="http://schemas.openxmlformats.org/officeDocument/2006/relationships/font" Target="fonts/font7.fntdata"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2.fntdata" /><Relationship Id="rId5" Type="http://schemas.openxmlformats.org/officeDocument/2006/relationships/slide" Target="slides/slide4.xml" /><Relationship Id="rId15" Type="http://schemas.openxmlformats.org/officeDocument/2006/relationships/font" Target="fonts/font6.fntdata" /><Relationship Id="rId10" Type="http://schemas.openxmlformats.org/officeDocument/2006/relationships/font" Target="fonts/font1.fntdata"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5.fntdata" /><Relationship Id="rId22"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7.xml" /><Relationship Id="rId4" Type="http://schemas.openxmlformats.org/officeDocument/2006/relationships/image" Target="../media/image5.svg"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7.xml" /><Relationship Id="rId4" Type="http://schemas.openxmlformats.org/officeDocument/2006/relationships/image" Target="../media/image5.svg"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7.xml" /><Relationship Id="rId4" Type="http://schemas.openxmlformats.org/officeDocument/2006/relationships/image" Target="../media/image5.svg"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7.xml" /><Relationship Id="rId4" Type="http://schemas.openxmlformats.org/officeDocument/2006/relationships/image" Target="../media/image5.svg" /></Relationships>
</file>

<file path=ppt/slides/_rels/slide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7.xml" /><Relationship Id="rId4" Type="http://schemas.openxmlformats.org/officeDocument/2006/relationships/image" Target="../media/image5.svg" /></Relationships>
</file>

<file path=ppt/slides/_rels/slide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3.jpeg" /><Relationship Id="rId1" Type="http://schemas.openxmlformats.org/officeDocument/2006/relationships/slideLayout" Target="../slideLayouts/slideLayout7.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7.xml" /><Relationship Id="rId4" Type="http://schemas.openxmlformats.org/officeDocument/2006/relationships/image" Target="../media/image5.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8000"/>
          </a:blip>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8379620" y="8883352"/>
            <a:ext cx="6995904" cy="1413173"/>
          </a:xfrm>
          <a:prstGeom prst="rect">
            <a:avLst/>
          </a:prstGeom>
        </p:spPr>
      </p:pic>
      <p:sp>
        <p:nvSpPr>
          <p:cNvPr id="4" name="TextBox 4"/>
          <p:cNvSpPr txBox="1"/>
          <p:nvPr/>
        </p:nvSpPr>
        <p:spPr>
          <a:xfrm>
            <a:off x="5809197" y="3452777"/>
            <a:ext cx="12136750" cy="3057595"/>
          </a:xfrm>
          <a:prstGeom prst="rect">
            <a:avLst/>
          </a:prstGeom>
        </p:spPr>
        <p:txBody>
          <a:bodyPr lIns="0" tIns="0" rIns="0" bIns="0" rtlCol="0" anchor="t">
            <a:spAutoFit/>
          </a:bodyPr>
          <a:lstStyle/>
          <a:p>
            <a:pPr algn="ctr">
              <a:lnSpc>
                <a:spcPts val="11632"/>
              </a:lnSpc>
            </a:pPr>
            <a:r>
              <a:rPr lang="en-US" sz="8309">
                <a:solidFill>
                  <a:srgbClr val="000000"/>
                </a:solidFill>
                <a:latin typeface="Arial"/>
              </a:rPr>
              <a:t>PROJETO INTEGRADO I</a:t>
            </a:r>
          </a:p>
          <a:p>
            <a:pPr algn="ctr">
              <a:lnSpc>
                <a:spcPts val="11632"/>
              </a:lnSpc>
            </a:pPr>
            <a:r>
              <a:rPr lang="en-US" sz="8309">
                <a:solidFill>
                  <a:srgbClr val="000000"/>
                </a:solidFill>
                <a:latin typeface="Arial"/>
              </a:rPr>
              <a:t>Sprint 02 </a:t>
            </a:r>
          </a:p>
        </p:txBody>
      </p:sp>
      <p:grpSp>
        <p:nvGrpSpPr>
          <p:cNvPr id="5" name="Group 5"/>
          <p:cNvGrpSpPr/>
          <p:nvPr/>
        </p:nvGrpSpPr>
        <p:grpSpPr>
          <a:xfrm>
            <a:off x="1028700" y="1028700"/>
            <a:ext cx="3823395" cy="5769071"/>
            <a:chOff x="0" y="0"/>
            <a:chExt cx="5097859" cy="7692095"/>
          </a:xfrm>
        </p:grpSpPr>
        <p:sp>
          <p:nvSpPr>
            <p:cNvPr id="6" name="TextBox 6"/>
            <p:cNvSpPr txBox="1"/>
            <p:nvPr/>
          </p:nvSpPr>
          <p:spPr>
            <a:xfrm>
              <a:off x="133052" y="2283723"/>
              <a:ext cx="4831755" cy="763270"/>
            </a:xfrm>
            <a:prstGeom prst="rect">
              <a:avLst/>
            </a:prstGeom>
          </p:spPr>
          <p:txBody>
            <a:bodyPr lIns="0" tIns="0" rIns="0" bIns="0" rtlCol="0" anchor="t">
              <a:spAutoFit/>
            </a:bodyPr>
            <a:lstStyle/>
            <a:p>
              <a:pPr algn="ctr">
                <a:lnSpc>
                  <a:spcPts val="4409"/>
                </a:lnSpc>
              </a:pPr>
              <a:r>
                <a:rPr lang="en-US" sz="3150">
                  <a:solidFill>
                    <a:srgbClr val="FFFFFF"/>
                  </a:solidFill>
                  <a:latin typeface="Arial"/>
                </a:rPr>
                <a:t>CLEISON SANTOS </a:t>
              </a:r>
            </a:p>
          </p:txBody>
        </p:sp>
        <p:sp>
          <p:nvSpPr>
            <p:cNvPr id="7" name="TextBox 7"/>
            <p:cNvSpPr txBox="1"/>
            <p:nvPr/>
          </p:nvSpPr>
          <p:spPr>
            <a:xfrm>
              <a:off x="245008" y="4048465"/>
              <a:ext cx="4564459" cy="763270"/>
            </a:xfrm>
            <a:prstGeom prst="rect">
              <a:avLst/>
            </a:prstGeom>
          </p:spPr>
          <p:txBody>
            <a:bodyPr lIns="0" tIns="0" rIns="0" bIns="0" rtlCol="0" anchor="t">
              <a:spAutoFit/>
            </a:bodyPr>
            <a:lstStyle/>
            <a:p>
              <a:pPr algn="ctr">
                <a:lnSpc>
                  <a:spcPts val="4409"/>
                </a:lnSpc>
              </a:pPr>
              <a:r>
                <a:rPr lang="en-US" sz="3150">
                  <a:solidFill>
                    <a:srgbClr val="FFFFFF"/>
                  </a:solidFill>
                  <a:latin typeface="Arial"/>
                </a:rPr>
                <a:t>MATEUS SANTOS</a:t>
              </a:r>
            </a:p>
          </p:txBody>
        </p:sp>
        <p:sp>
          <p:nvSpPr>
            <p:cNvPr id="8" name="TextBox 8"/>
            <p:cNvSpPr txBox="1"/>
            <p:nvPr/>
          </p:nvSpPr>
          <p:spPr>
            <a:xfrm>
              <a:off x="511411" y="5008585"/>
              <a:ext cx="4031655" cy="763270"/>
            </a:xfrm>
            <a:prstGeom prst="rect">
              <a:avLst/>
            </a:prstGeom>
          </p:spPr>
          <p:txBody>
            <a:bodyPr lIns="0" tIns="0" rIns="0" bIns="0" rtlCol="0" anchor="t">
              <a:spAutoFit/>
            </a:bodyPr>
            <a:lstStyle/>
            <a:p>
              <a:pPr algn="ctr">
                <a:lnSpc>
                  <a:spcPts val="4409"/>
                </a:lnSpc>
              </a:pPr>
              <a:r>
                <a:rPr lang="en-US" sz="3150">
                  <a:solidFill>
                    <a:srgbClr val="FFFFFF"/>
                  </a:solidFill>
                  <a:latin typeface="Arial"/>
                </a:rPr>
                <a:t>JOÃO P. ORTIS </a:t>
              </a:r>
            </a:p>
          </p:txBody>
        </p:sp>
        <p:sp>
          <p:nvSpPr>
            <p:cNvPr id="9" name="TextBox 9"/>
            <p:cNvSpPr txBox="1"/>
            <p:nvPr/>
          </p:nvSpPr>
          <p:spPr>
            <a:xfrm>
              <a:off x="0" y="6928825"/>
              <a:ext cx="5097859" cy="763270"/>
            </a:xfrm>
            <a:prstGeom prst="rect">
              <a:avLst/>
            </a:prstGeom>
          </p:spPr>
          <p:txBody>
            <a:bodyPr lIns="0" tIns="0" rIns="0" bIns="0" rtlCol="0" anchor="t">
              <a:spAutoFit/>
            </a:bodyPr>
            <a:lstStyle/>
            <a:p>
              <a:pPr algn="ctr">
                <a:lnSpc>
                  <a:spcPts val="4409"/>
                </a:lnSpc>
              </a:pPr>
              <a:r>
                <a:rPr lang="en-US" sz="3150">
                  <a:solidFill>
                    <a:srgbClr val="FFFFFF"/>
                  </a:solidFill>
                  <a:latin typeface="Arial"/>
                </a:rPr>
                <a:t>MARCO A. CAMPOS</a:t>
              </a:r>
            </a:p>
          </p:txBody>
        </p:sp>
        <p:sp>
          <p:nvSpPr>
            <p:cNvPr id="10" name="TextBox 10"/>
            <p:cNvSpPr txBox="1"/>
            <p:nvPr/>
          </p:nvSpPr>
          <p:spPr>
            <a:xfrm>
              <a:off x="755551" y="668283"/>
              <a:ext cx="3586758" cy="763270"/>
            </a:xfrm>
            <a:prstGeom prst="rect">
              <a:avLst/>
            </a:prstGeom>
          </p:spPr>
          <p:txBody>
            <a:bodyPr lIns="0" tIns="0" rIns="0" bIns="0" rtlCol="0" anchor="t">
              <a:spAutoFit/>
            </a:bodyPr>
            <a:lstStyle/>
            <a:p>
              <a:pPr algn="ctr">
                <a:lnSpc>
                  <a:spcPts val="4409"/>
                </a:lnSpc>
              </a:pPr>
              <a:r>
                <a:rPr lang="en-US" sz="3150">
                  <a:solidFill>
                    <a:srgbClr val="FFFFFF"/>
                  </a:solidFill>
                  <a:latin typeface="Arial"/>
                </a:rPr>
                <a:t>JULIA LOSCHI</a:t>
              </a:r>
            </a:p>
          </p:txBody>
        </p:sp>
        <p:sp>
          <p:nvSpPr>
            <p:cNvPr id="11" name="TextBox 11"/>
            <p:cNvSpPr txBox="1"/>
            <p:nvPr/>
          </p:nvSpPr>
          <p:spPr>
            <a:xfrm>
              <a:off x="133052" y="5968705"/>
              <a:ext cx="4682728" cy="763270"/>
            </a:xfrm>
            <a:prstGeom prst="rect">
              <a:avLst/>
            </a:prstGeom>
          </p:spPr>
          <p:txBody>
            <a:bodyPr lIns="0" tIns="0" rIns="0" bIns="0" rtlCol="0" anchor="t">
              <a:spAutoFit/>
            </a:bodyPr>
            <a:lstStyle/>
            <a:p>
              <a:pPr algn="ctr">
                <a:lnSpc>
                  <a:spcPts val="4409"/>
                </a:lnSpc>
              </a:pPr>
              <a:r>
                <a:rPr lang="en-US" sz="3150">
                  <a:solidFill>
                    <a:srgbClr val="FFFFFF"/>
                  </a:solidFill>
                  <a:latin typeface="Arial"/>
                </a:rPr>
                <a:t>PEDRO AUGUSTO</a:t>
              </a:r>
            </a:p>
          </p:txBody>
        </p:sp>
        <p:sp>
          <p:nvSpPr>
            <p:cNvPr id="12" name="TextBox 12"/>
            <p:cNvSpPr txBox="1"/>
            <p:nvPr/>
          </p:nvSpPr>
          <p:spPr>
            <a:xfrm>
              <a:off x="889198" y="1476003"/>
              <a:ext cx="3319462" cy="763270"/>
            </a:xfrm>
            <a:prstGeom prst="rect">
              <a:avLst/>
            </a:prstGeom>
          </p:spPr>
          <p:txBody>
            <a:bodyPr lIns="0" tIns="0" rIns="0" bIns="0" rtlCol="0" anchor="t">
              <a:spAutoFit/>
            </a:bodyPr>
            <a:lstStyle/>
            <a:p>
              <a:pPr algn="ctr">
                <a:lnSpc>
                  <a:spcPts val="4409"/>
                </a:lnSpc>
              </a:pPr>
              <a:r>
                <a:rPr lang="en-US" sz="3150">
                  <a:solidFill>
                    <a:srgbClr val="FFFC00"/>
                  </a:solidFill>
                  <a:latin typeface="Arial"/>
                </a:rPr>
                <a:t>Scrum Master</a:t>
              </a:r>
            </a:p>
          </p:txBody>
        </p:sp>
        <p:sp>
          <p:nvSpPr>
            <p:cNvPr id="13" name="TextBox 13"/>
            <p:cNvSpPr txBox="1"/>
            <p:nvPr/>
          </p:nvSpPr>
          <p:spPr>
            <a:xfrm>
              <a:off x="1022548" y="3091443"/>
              <a:ext cx="3052762" cy="763270"/>
            </a:xfrm>
            <a:prstGeom prst="rect">
              <a:avLst/>
            </a:prstGeom>
          </p:spPr>
          <p:txBody>
            <a:bodyPr lIns="0" tIns="0" rIns="0" bIns="0" rtlCol="0" anchor="t">
              <a:spAutoFit/>
            </a:bodyPr>
            <a:lstStyle/>
            <a:p>
              <a:pPr algn="ctr">
                <a:lnSpc>
                  <a:spcPts val="4409"/>
                </a:lnSpc>
              </a:pPr>
              <a:r>
                <a:rPr lang="en-US" sz="3150">
                  <a:solidFill>
                    <a:srgbClr val="FFFC00"/>
                  </a:solidFill>
                  <a:latin typeface="Arial"/>
                </a:rPr>
                <a:t>Scrum Team</a:t>
              </a:r>
            </a:p>
          </p:txBody>
        </p:sp>
        <p:sp>
          <p:nvSpPr>
            <p:cNvPr id="14" name="TextBox 14"/>
            <p:cNvSpPr txBox="1"/>
            <p:nvPr/>
          </p:nvSpPr>
          <p:spPr>
            <a:xfrm>
              <a:off x="770235" y="-133350"/>
              <a:ext cx="3557389" cy="763270"/>
            </a:xfrm>
            <a:prstGeom prst="rect">
              <a:avLst/>
            </a:prstGeom>
          </p:spPr>
          <p:txBody>
            <a:bodyPr lIns="0" tIns="0" rIns="0" bIns="0" rtlCol="0" anchor="t">
              <a:spAutoFit/>
            </a:bodyPr>
            <a:lstStyle/>
            <a:p>
              <a:pPr algn="ctr">
                <a:lnSpc>
                  <a:spcPts val="4409"/>
                </a:lnSpc>
              </a:pPr>
              <a:r>
                <a:rPr lang="en-US" sz="3150">
                  <a:solidFill>
                    <a:srgbClr val="FFFC00"/>
                  </a:solidFill>
                  <a:latin typeface="Arial"/>
                </a:rPr>
                <a:t>Product Owner</a:t>
              </a:r>
            </a:p>
          </p:txBody>
        </p:sp>
      </p:grpSp>
      <p:grpSp>
        <p:nvGrpSpPr>
          <p:cNvPr id="15" name="Group 15"/>
          <p:cNvGrpSpPr/>
          <p:nvPr/>
        </p:nvGrpSpPr>
        <p:grpSpPr>
          <a:xfrm>
            <a:off x="1028700" y="8182928"/>
            <a:ext cx="3156793" cy="1075373"/>
            <a:chOff x="0" y="0"/>
            <a:chExt cx="4209058" cy="1433830"/>
          </a:xfrm>
        </p:grpSpPr>
        <p:sp>
          <p:nvSpPr>
            <p:cNvPr id="16" name="TextBox 16"/>
            <p:cNvSpPr txBox="1"/>
            <p:nvPr/>
          </p:nvSpPr>
          <p:spPr>
            <a:xfrm>
              <a:off x="963315" y="-133350"/>
              <a:ext cx="2282428" cy="763270"/>
            </a:xfrm>
            <a:prstGeom prst="rect">
              <a:avLst/>
            </a:prstGeom>
          </p:spPr>
          <p:txBody>
            <a:bodyPr lIns="0" tIns="0" rIns="0" bIns="0" rtlCol="0" anchor="t">
              <a:spAutoFit/>
            </a:bodyPr>
            <a:lstStyle/>
            <a:p>
              <a:pPr algn="ctr">
                <a:lnSpc>
                  <a:spcPts val="4409"/>
                </a:lnSpc>
              </a:pPr>
              <a:r>
                <a:rPr lang="en-US" sz="3150">
                  <a:solidFill>
                    <a:srgbClr val="FFFC00"/>
                  </a:solidFill>
                  <a:latin typeface="Arial"/>
                </a:rPr>
                <a:t>Professor</a:t>
              </a:r>
            </a:p>
          </p:txBody>
        </p:sp>
        <p:sp>
          <p:nvSpPr>
            <p:cNvPr id="17" name="TextBox 17"/>
            <p:cNvSpPr txBox="1"/>
            <p:nvPr/>
          </p:nvSpPr>
          <p:spPr>
            <a:xfrm>
              <a:off x="0" y="670560"/>
              <a:ext cx="4209058" cy="763270"/>
            </a:xfrm>
            <a:prstGeom prst="rect">
              <a:avLst/>
            </a:prstGeom>
          </p:spPr>
          <p:txBody>
            <a:bodyPr lIns="0" tIns="0" rIns="0" bIns="0" rtlCol="0" anchor="t">
              <a:spAutoFit/>
            </a:bodyPr>
            <a:lstStyle/>
            <a:p>
              <a:pPr algn="ctr">
                <a:lnSpc>
                  <a:spcPts val="4409"/>
                </a:lnSpc>
              </a:pPr>
              <a:r>
                <a:rPr lang="en-US" sz="3150">
                  <a:solidFill>
                    <a:srgbClr val="FFFFFF"/>
                  </a:solidFill>
                  <a:latin typeface="Arial"/>
                </a:rPr>
                <a:t>RODRIGO ELIAS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0709" y="1695846"/>
            <a:ext cx="14846582" cy="8109946"/>
          </a:xfrm>
          <a:prstGeom prst="rect">
            <a:avLst/>
          </a:prstGeom>
        </p:spPr>
      </p:pic>
      <p:sp>
        <p:nvSpPr>
          <p:cNvPr id="4" name="TextBox 4"/>
          <p:cNvSpPr txBox="1"/>
          <p:nvPr/>
        </p:nvSpPr>
        <p:spPr>
          <a:xfrm>
            <a:off x="1962462" y="-826865"/>
            <a:ext cx="14363076" cy="10758300"/>
          </a:xfrm>
          <a:prstGeom prst="rect">
            <a:avLst/>
          </a:prstGeom>
        </p:spPr>
        <p:txBody>
          <a:bodyPr lIns="0" tIns="0" rIns="0" bIns="0" rtlCol="0" anchor="t">
            <a:spAutoFit/>
          </a:bodyPr>
          <a:lstStyle/>
          <a:p>
            <a:pPr algn="ctr">
              <a:lnSpc>
                <a:spcPts val="8520"/>
              </a:lnSpc>
            </a:pPr>
            <a:endParaRPr/>
          </a:p>
          <a:p>
            <a:pPr algn="ctr">
              <a:lnSpc>
                <a:spcPts val="8520"/>
              </a:lnSpc>
            </a:pPr>
            <a:r>
              <a:rPr lang="en-US" sz="6086">
                <a:solidFill>
                  <a:srgbClr val="000000"/>
                </a:solidFill>
                <a:latin typeface="Trocchi"/>
              </a:rPr>
              <a:t>INDICE</a:t>
            </a:r>
          </a:p>
          <a:p>
            <a:pPr algn="ctr">
              <a:lnSpc>
                <a:spcPts val="8520"/>
              </a:lnSpc>
            </a:pPr>
            <a:endParaRPr lang="en-US" sz="6086">
              <a:solidFill>
                <a:srgbClr val="000000"/>
              </a:solidFill>
              <a:latin typeface="Trocchi"/>
            </a:endParaRPr>
          </a:p>
          <a:p>
            <a:pPr>
              <a:lnSpc>
                <a:spcPts val="8520"/>
              </a:lnSpc>
            </a:pPr>
            <a:r>
              <a:rPr lang="en-US" sz="6086">
                <a:solidFill>
                  <a:srgbClr val="000000"/>
                </a:solidFill>
                <a:latin typeface="Trocchi"/>
              </a:rPr>
              <a:t>Tópico 1: Introdução</a:t>
            </a:r>
          </a:p>
          <a:p>
            <a:pPr>
              <a:lnSpc>
                <a:spcPts val="8520"/>
              </a:lnSpc>
            </a:pPr>
            <a:r>
              <a:rPr lang="en-US" sz="6086">
                <a:solidFill>
                  <a:srgbClr val="000000"/>
                </a:solidFill>
                <a:latin typeface="Trocchi"/>
              </a:rPr>
              <a:t>Tópico 2: Objetivo </a:t>
            </a:r>
          </a:p>
          <a:p>
            <a:pPr>
              <a:lnSpc>
                <a:spcPts val="8520"/>
              </a:lnSpc>
            </a:pPr>
            <a:r>
              <a:rPr lang="en-US" sz="6086">
                <a:solidFill>
                  <a:srgbClr val="000000"/>
                </a:solidFill>
                <a:latin typeface="Trocchi"/>
              </a:rPr>
              <a:t>Tópico 3: Desenvolvimento</a:t>
            </a:r>
          </a:p>
          <a:p>
            <a:pPr>
              <a:lnSpc>
                <a:spcPts val="8520"/>
              </a:lnSpc>
            </a:pPr>
            <a:r>
              <a:rPr lang="en-US" sz="6086">
                <a:solidFill>
                  <a:srgbClr val="000000"/>
                </a:solidFill>
                <a:latin typeface="Trocchi"/>
              </a:rPr>
              <a:t>Tópico 4: Funcionamento e benefícios</a:t>
            </a:r>
          </a:p>
          <a:p>
            <a:pPr>
              <a:lnSpc>
                <a:spcPts val="8520"/>
              </a:lnSpc>
            </a:pPr>
            <a:r>
              <a:rPr lang="en-US" sz="6086">
                <a:solidFill>
                  <a:srgbClr val="000000"/>
                </a:solidFill>
                <a:latin typeface="Trocchi"/>
              </a:rPr>
              <a:t>Tópico 5: Protótipo </a:t>
            </a:r>
          </a:p>
          <a:p>
            <a:pPr>
              <a:lnSpc>
                <a:spcPts val="8520"/>
              </a:lnSpc>
            </a:pPr>
            <a:r>
              <a:rPr lang="en-US" sz="6086">
                <a:solidFill>
                  <a:srgbClr val="000000"/>
                </a:solidFill>
                <a:latin typeface="Trocchi"/>
              </a:rPr>
              <a:t>Tópico 6: Conclusão</a:t>
            </a:r>
          </a:p>
          <a:p>
            <a:pPr algn="ctr">
              <a:lnSpc>
                <a:spcPts val="8520"/>
              </a:lnSpc>
            </a:pPr>
            <a:endParaRPr lang="en-US" sz="6086">
              <a:solidFill>
                <a:srgbClr val="000000"/>
              </a:solidFill>
              <a:latin typeface="Trocch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08755" y="1265201"/>
            <a:ext cx="14870491" cy="8123006"/>
          </a:xfrm>
          <a:prstGeom prst="rect">
            <a:avLst/>
          </a:prstGeom>
        </p:spPr>
      </p:pic>
      <p:sp>
        <p:nvSpPr>
          <p:cNvPr id="4" name="TextBox 4"/>
          <p:cNvSpPr txBox="1"/>
          <p:nvPr/>
        </p:nvSpPr>
        <p:spPr>
          <a:xfrm>
            <a:off x="6699448" y="-1168914"/>
            <a:ext cx="4889105" cy="4734880"/>
          </a:xfrm>
          <a:prstGeom prst="rect">
            <a:avLst/>
          </a:prstGeom>
        </p:spPr>
        <p:txBody>
          <a:bodyPr lIns="0" tIns="0" rIns="0" bIns="0" rtlCol="0" anchor="t">
            <a:spAutoFit/>
          </a:bodyPr>
          <a:lstStyle/>
          <a:p>
            <a:pPr algn="ctr">
              <a:lnSpc>
                <a:spcPts val="9402"/>
              </a:lnSpc>
            </a:pPr>
            <a:endParaRPr/>
          </a:p>
          <a:p>
            <a:pPr algn="ctr">
              <a:lnSpc>
                <a:spcPts val="9402"/>
              </a:lnSpc>
            </a:pPr>
            <a:r>
              <a:rPr lang="en-US" sz="6716">
                <a:solidFill>
                  <a:srgbClr val="000000"/>
                </a:solidFill>
                <a:latin typeface="Trocchi"/>
              </a:rPr>
              <a:t> Introdução</a:t>
            </a:r>
          </a:p>
          <a:p>
            <a:pPr algn="ctr">
              <a:lnSpc>
                <a:spcPts val="9402"/>
              </a:lnSpc>
            </a:pPr>
            <a:endParaRPr lang="en-US" sz="6716">
              <a:solidFill>
                <a:srgbClr val="000000"/>
              </a:solidFill>
              <a:latin typeface="Trocchi"/>
            </a:endParaRPr>
          </a:p>
          <a:p>
            <a:pPr algn="ctr">
              <a:lnSpc>
                <a:spcPts val="9402"/>
              </a:lnSpc>
            </a:pPr>
            <a:endParaRPr lang="en-US" sz="6716">
              <a:solidFill>
                <a:srgbClr val="000000"/>
              </a:solidFill>
              <a:latin typeface="Trocchi"/>
            </a:endParaRPr>
          </a:p>
        </p:txBody>
      </p:sp>
      <p:sp>
        <p:nvSpPr>
          <p:cNvPr id="5" name="TextBox 5"/>
          <p:cNvSpPr txBox="1"/>
          <p:nvPr/>
        </p:nvSpPr>
        <p:spPr>
          <a:xfrm>
            <a:off x="1951423" y="2161370"/>
            <a:ext cx="14385154" cy="6521167"/>
          </a:xfrm>
          <a:prstGeom prst="rect">
            <a:avLst/>
          </a:prstGeom>
        </p:spPr>
        <p:txBody>
          <a:bodyPr lIns="0" tIns="0" rIns="0" bIns="0" rtlCol="0" anchor="t">
            <a:spAutoFit/>
          </a:bodyPr>
          <a:lstStyle/>
          <a:p>
            <a:pPr algn="just">
              <a:lnSpc>
                <a:spcPts val="4697"/>
              </a:lnSpc>
            </a:pPr>
            <a:r>
              <a:rPr lang="en-US" sz="3355">
                <a:solidFill>
                  <a:srgbClr val="000000"/>
                </a:solidFill>
                <a:latin typeface="Trocchi"/>
              </a:rPr>
              <a:t>Essa é uma apresentação da ferramenta de pintura adaptada especificamente para a pintura de colares de rebites aeronáuticos. Desenvolvemos uma solução baseada em uma adaptação de um rolo de pintura com reservatório de tinta, projetada para simplificar e aprimorar esse processo crucial na indústria aeronáutica.</a:t>
            </a:r>
          </a:p>
          <a:p>
            <a:pPr algn="just">
              <a:lnSpc>
                <a:spcPts val="4697"/>
              </a:lnSpc>
            </a:pPr>
            <a:r>
              <a:rPr lang="en-US" sz="3355">
                <a:solidFill>
                  <a:srgbClr val="000000"/>
                </a:solidFill>
                <a:latin typeface="Trocchi"/>
              </a:rPr>
              <a:t>Nossa equipe trabalhou para desenvolver essa ferramenta com base nas visitas a empresa AERNNOVA fabricante de estruturas e cliente do projeto, pesquisa, estudos e auxilio do professor, que identificamos os desafios enfrentados pelos profissionais da indústria e tentamos projetar uma solução eficiente e prática.</a:t>
            </a:r>
          </a:p>
          <a:p>
            <a:pPr algn="just">
              <a:lnSpc>
                <a:spcPts val="4697"/>
              </a:lnSpc>
            </a:pPr>
            <a:endParaRPr lang="en-US" sz="3355">
              <a:solidFill>
                <a:srgbClr val="000000"/>
              </a:solidFill>
              <a:latin typeface="Trocch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99903" y="2423628"/>
            <a:ext cx="13088195" cy="7149426"/>
          </a:xfrm>
          <a:prstGeom prst="rect">
            <a:avLst/>
          </a:prstGeom>
        </p:spPr>
      </p:pic>
      <p:sp>
        <p:nvSpPr>
          <p:cNvPr id="4" name="TextBox 4"/>
          <p:cNvSpPr txBox="1"/>
          <p:nvPr/>
        </p:nvSpPr>
        <p:spPr>
          <a:xfrm>
            <a:off x="7155209" y="-2001931"/>
            <a:ext cx="3977582" cy="5927911"/>
          </a:xfrm>
          <a:prstGeom prst="rect">
            <a:avLst/>
          </a:prstGeom>
        </p:spPr>
        <p:txBody>
          <a:bodyPr lIns="0" tIns="0" rIns="0" bIns="0" rtlCol="0" anchor="t">
            <a:spAutoFit/>
          </a:bodyPr>
          <a:lstStyle/>
          <a:p>
            <a:pPr algn="ctr">
              <a:lnSpc>
                <a:spcPts val="9402"/>
              </a:lnSpc>
            </a:pPr>
            <a:endParaRPr/>
          </a:p>
          <a:p>
            <a:pPr algn="ctr">
              <a:lnSpc>
                <a:spcPts val="9402"/>
              </a:lnSpc>
            </a:pPr>
            <a:endParaRPr/>
          </a:p>
          <a:p>
            <a:pPr algn="ctr">
              <a:lnSpc>
                <a:spcPts val="9402"/>
              </a:lnSpc>
            </a:pPr>
            <a:r>
              <a:rPr lang="en-US" sz="6716">
                <a:solidFill>
                  <a:srgbClr val="000000"/>
                </a:solidFill>
                <a:latin typeface="Trocchi"/>
              </a:rPr>
              <a:t> Objetivo </a:t>
            </a:r>
          </a:p>
          <a:p>
            <a:pPr algn="ctr">
              <a:lnSpc>
                <a:spcPts val="9402"/>
              </a:lnSpc>
            </a:pPr>
            <a:endParaRPr lang="en-US" sz="6716">
              <a:solidFill>
                <a:srgbClr val="000000"/>
              </a:solidFill>
              <a:latin typeface="Trocchi"/>
            </a:endParaRPr>
          </a:p>
          <a:p>
            <a:pPr algn="ctr">
              <a:lnSpc>
                <a:spcPts val="9402"/>
              </a:lnSpc>
            </a:pPr>
            <a:endParaRPr lang="en-US" sz="6716">
              <a:solidFill>
                <a:srgbClr val="000000"/>
              </a:solidFill>
              <a:latin typeface="Trocchi"/>
            </a:endParaRPr>
          </a:p>
        </p:txBody>
      </p:sp>
      <p:sp>
        <p:nvSpPr>
          <p:cNvPr id="5" name="TextBox 5"/>
          <p:cNvSpPr txBox="1"/>
          <p:nvPr/>
        </p:nvSpPr>
        <p:spPr>
          <a:xfrm>
            <a:off x="2921723" y="3383083"/>
            <a:ext cx="12444555" cy="5286959"/>
          </a:xfrm>
          <a:prstGeom prst="rect">
            <a:avLst/>
          </a:prstGeom>
        </p:spPr>
        <p:txBody>
          <a:bodyPr lIns="0" tIns="0" rIns="0" bIns="0" rtlCol="0" anchor="t">
            <a:spAutoFit/>
          </a:bodyPr>
          <a:lstStyle/>
          <a:p>
            <a:pPr algn="just">
              <a:lnSpc>
                <a:spcPts val="4692"/>
              </a:lnSpc>
            </a:pPr>
            <a:r>
              <a:rPr lang="en-US" sz="3351">
                <a:solidFill>
                  <a:srgbClr val="000000"/>
                </a:solidFill>
                <a:latin typeface="Trocchi"/>
              </a:rPr>
              <a:t>A ideia é que a ferramenta de pintura adaptada ofereça uma maneira eficaz da aplicação do prime ou tinta nos colares de rebites aeronáuticos. Seu reservatório de tinta integrado proporciona uma diminuição do tempo necessário para tarefa, suprimento constante, uma cobertura uniforme. Além disso, sua estrutura ergonômica e leve torna o processo mais fácil e confortável para os operadores, reduzindo a fadiga e aumentando a eficiência.</a:t>
            </a:r>
          </a:p>
          <a:p>
            <a:pPr algn="just">
              <a:lnSpc>
                <a:spcPts val="4692"/>
              </a:lnSpc>
            </a:pPr>
            <a:endParaRPr lang="en-US" sz="3351">
              <a:solidFill>
                <a:srgbClr val="000000"/>
              </a:solidFill>
              <a:latin typeface="Trocch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0709" y="1926184"/>
            <a:ext cx="14846582" cy="8109946"/>
          </a:xfrm>
          <a:prstGeom prst="rect">
            <a:avLst/>
          </a:prstGeom>
        </p:spPr>
      </p:pic>
      <p:sp>
        <p:nvSpPr>
          <p:cNvPr id="4" name="TextBox 4"/>
          <p:cNvSpPr txBox="1"/>
          <p:nvPr/>
        </p:nvSpPr>
        <p:spPr>
          <a:xfrm>
            <a:off x="5325273" y="-882512"/>
            <a:ext cx="7637454" cy="4734880"/>
          </a:xfrm>
          <a:prstGeom prst="rect">
            <a:avLst/>
          </a:prstGeom>
        </p:spPr>
        <p:txBody>
          <a:bodyPr lIns="0" tIns="0" rIns="0" bIns="0" rtlCol="0" anchor="t">
            <a:spAutoFit/>
          </a:bodyPr>
          <a:lstStyle/>
          <a:p>
            <a:pPr algn="ctr">
              <a:lnSpc>
                <a:spcPts val="9402"/>
              </a:lnSpc>
            </a:pPr>
            <a:endParaRPr/>
          </a:p>
          <a:p>
            <a:pPr algn="ctr">
              <a:lnSpc>
                <a:spcPts val="9402"/>
              </a:lnSpc>
            </a:pPr>
            <a:r>
              <a:rPr lang="en-US" sz="6716">
                <a:solidFill>
                  <a:srgbClr val="000000"/>
                </a:solidFill>
                <a:latin typeface="Trocchi"/>
              </a:rPr>
              <a:t> Desenvolvimento</a:t>
            </a:r>
          </a:p>
          <a:p>
            <a:pPr algn="ctr">
              <a:lnSpc>
                <a:spcPts val="9402"/>
              </a:lnSpc>
            </a:pPr>
            <a:endParaRPr lang="en-US" sz="6716">
              <a:solidFill>
                <a:srgbClr val="000000"/>
              </a:solidFill>
              <a:latin typeface="Trocchi"/>
            </a:endParaRPr>
          </a:p>
          <a:p>
            <a:pPr algn="ctr">
              <a:lnSpc>
                <a:spcPts val="9402"/>
              </a:lnSpc>
            </a:pPr>
            <a:endParaRPr lang="en-US" sz="6716">
              <a:solidFill>
                <a:srgbClr val="000000"/>
              </a:solidFill>
              <a:latin typeface="Trocchi"/>
            </a:endParaRPr>
          </a:p>
        </p:txBody>
      </p:sp>
      <p:sp>
        <p:nvSpPr>
          <p:cNvPr id="5" name="TextBox 5"/>
          <p:cNvSpPr txBox="1"/>
          <p:nvPr/>
        </p:nvSpPr>
        <p:spPr>
          <a:xfrm>
            <a:off x="1921454" y="2408669"/>
            <a:ext cx="13963487" cy="7878331"/>
          </a:xfrm>
          <a:prstGeom prst="rect">
            <a:avLst/>
          </a:prstGeom>
        </p:spPr>
        <p:txBody>
          <a:bodyPr lIns="0" tIns="0" rIns="0" bIns="0" rtlCol="0" anchor="t">
            <a:spAutoFit/>
          </a:bodyPr>
          <a:lstStyle/>
          <a:p>
            <a:pPr marL="738488" lvl="1" indent="-369244" algn="just">
              <a:lnSpc>
                <a:spcPts val="4788"/>
              </a:lnSpc>
              <a:buFont typeface="Arial"/>
              <a:buChar char="•"/>
            </a:pPr>
            <a:r>
              <a:rPr lang="en-US" sz="3420">
                <a:solidFill>
                  <a:srgbClr val="000000"/>
                </a:solidFill>
                <a:latin typeface="Trocchi"/>
              </a:rPr>
              <a:t>Visita a Aernnova do Brasil onde foi passado e mostrado as necessidades da empresa.</a:t>
            </a:r>
          </a:p>
          <a:p>
            <a:pPr marL="738488" lvl="1" indent="-369244" algn="just">
              <a:lnSpc>
                <a:spcPts val="4788"/>
              </a:lnSpc>
              <a:buFont typeface="Arial"/>
              <a:buChar char="•"/>
            </a:pPr>
            <a:r>
              <a:rPr lang="en-US" sz="3420">
                <a:solidFill>
                  <a:srgbClr val="000000"/>
                </a:solidFill>
                <a:latin typeface="Trocchi"/>
              </a:rPr>
              <a:t>Pesquisa e construção da solução para que atendesse essas necessidades, no caso do nosso grupo optamos pela pintura dos colares dos rebites.</a:t>
            </a:r>
          </a:p>
          <a:p>
            <a:pPr marL="738488" lvl="1" indent="-369244" algn="just">
              <a:lnSpc>
                <a:spcPts val="4788"/>
              </a:lnSpc>
              <a:buFont typeface="Arial"/>
              <a:buChar char="•"/>
            </a:pPr>
            <a:r>
              <a:rPr lang="en-US" sz="3420">
                <a:solidFill>
                  <a:srgbClr val="000000"/>
                </a:solidFill>
                <a:latin typeface="Trocchi"/>
              </a:rPr>
              <a:t>Entrega da sprint 1 onde mostramos através de desenhos a potótipo da solução desenvolvida pelo nosso grupo e melhoras do projeto após o feedback do representante da empresa.</a:t>
            </a:r>
          </a:p>
          <a:p>
            <a:pPr marL="738488" lvl="1" indent="-369244" algn="just">
              <a:lnSpc>
                <a:spcPts val="4788"/>
              </a:lnSpc>
              <a:buFont typeface="Arial"/>
              <a:buChar char="•"/>
            </a:pPr>
            <a:r>
              <a:rPr lang="en-US" sz="3420">
                <a:solidFill>
                  <a:srgbClr val="000000"/>
                </a:solidFill>
                <a:latin typeface="Trocchi"/>
              </a:rPr>
              <a:t>Entrega da sprint 2 onde tentaremos elaboras o protótipo físico e começar os teste de funcionamento e adaptação da ferramenta.</a:t>
            </a:r>
          </a:p>
          <a:p>
            <a:pPr algn="just">
              <a:lnSpc>
                <a:spcPts val="4788"/>
              </a:lnSpc>
            </a:pPr>
            <a:endParaRPr lang="en-US" sz="3420">
              <a:solidFill>
                <a:srgbClr val="000000"/>
              </a:solidFill>
              <a:latin typeface="Trocch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86607" y="1849709"/>
            <a:ext cx="14514785" cy="7928701"/>
          </a:xfrm>
          <a:prstGeom prst="rect">
            <a:avLst/>
          </a:prstGeom>
        </p:spPr>
      </p:pic>
      <p:sp>
        <p:nvSpPr>
          <p:cNvPr id="4" name="TextBox 4"/>
          <p:cNvSpPr txBox="1"/>
          <p:nvPr/>
        </p:nvSpPr>
        <p:spPr>
          <a:xfrm>
            <a:off x="3089690" y="-882512"/>
            <a:ext cx="12108619" cy="4734880"/>
          </a:xfrm>
          <a:prstGeom prst="rect">
            <a:avLst/>
          </a:prstGeom>
        </p:spPr>
        <p:txBody>
          <a:bodyPr lIns="0" tIns="0" rIns="0" bIns="0" rtlCol="0" anchor="t">
            <a:spAutoFit/>
          </a:bodyPr>
          <a:lstStyle/>
          <a:p>
            <a:pPr algn="ctr">
              <a:lnSpc>
                <a:spcPts val="9402"/>
              </a:lnSpc>
            </a:pPr>
            <a:endParaRPr/>
          </a:p>
          <a:p>
            <a:pPr algn="ctr">
              <a:lnSpc>
                <a:spcPts val="9402"/>
              </a:lnSpc>
            </a:pPr>
            <a:r>
              <a:rPr lang="en-US" sz="6716">
                <a:solidFill>
                  <a:srgbClr val="000000"/>
                </a:solidFill>
                <a:latin typeface="Trocchi"/>
              </a:rPr>
              <a:t> Funcionamento e benefícios</a:t>
            </a:r>
          </a:p>
          <a:p>
            <a:pPr algn="ctr">
              <a:lnSpc>
                <a:spcPts val="9402"/>
              </a:lnSpc>
            </a:pPr>
            <a:endParaRPr lang="en-US" sz="6716">
              <a:solidFill>
                <a:srgbClr val="000000"/>
              </a:solidFill>
              <a:latin typeface="Trocchi"/>
            </a:endParaRPr>
          </a:p>
          <a:p>
            <a:pPr algn="ctr">
              <a:lnSpc>
                <a:spcPts val="9402"/>
              </a:lnSpc>
            </a:pPr>
            <a:endParaRPr lang="en-US" sz="6716">
              <a:solidFill>
                <a:srgbClr val="000000"/>
              </a:solidFill>
              <a:latin typeface="Trocchi"/>
            </a:endParaRPr>
          </a:p>
        </p:txBody>
      </p:sp>
      <p:sp>
        <p:nvSpPr>
          <p:cNvPr id="5" name="TextBox 5"/>
          <p:cNvSpPr txBox="1"/>
          <p:nvPr/>
        </p:nvSpPr>
        <p:spPr>
          <a:xfrm>
            <a:off x="2203244" y="2543947"/>
            <a:ext cx="13881511" cy="6955155"/>
          </a:xfrm>
          <a:prstGeom prst="rect">
            <a:avLst/>
          </a:prstGeom>
        </p:spPr>
        <p:txBody>
          <a:bodyPr lIns="0" tIns="0" rIns="0" bIns="0" rtlCol="0" anchor="t">
            <a:spAutoFit/>
          </a:bodyPr>
          <a:lstStyle/>
          <a:p>
            <a:pPr algn="just">
              <a:lnSpc>
                <a:spcPts val="4620"/>
              </a:lnSpc>
            </a:pPr>
            <a:r>
              <a:rPr lang="en-US" sz="3300">
                <a:solidFill>
                  <a:srgbClr val="000000"/>
                </a:solidFill>
                <a:latin typeface="Trocchi"/>
              </a:rPr>
              <a:t>A ideia é que a ferramenta funcione com o sistema totalmente mecânico controlado através de mola, onde o operado para liberar a tinta no rolo de pintura pressionará contra a superfície a ser pintada levantando-se um embolo dentro da ferramenta que obstrui a passagem da tinta. </a:t>
            </a:r>
          </a:p>
          <a:p>
            <a:pPr algn="just">
              <a:lnSpc>
                <a:spcPts val="4620"/>
              </a:lnSpc>
            </a:pPr>
            <a:endParaRPr lang="en-US" sz="3300">
              <a:solidFill>
                <a:srgbClr val="000000"/>
              </a:solidFill>
              <a:latin typeface="Trocchi"/>
            </a:endParaRPr>
          </a:p>
          <a:p>
            <a:pPr algn="just">
              <a:lnSpc>
                <a:spcPts val="4620"/>
              </a:lnSpc>
            </a:pPr>
            <a:r>
              <a:rPr lang="en-US" sz="3300">
                <a:solidFill>
                  <a:srgbClr val="000000"/>
                </a:solidFill>
                <a:latin typeface="Trocchi"/>
              </a:rPr>
              <a:t>Os principais benefícios da ferramenta e o baixo custo de fabricação e manutenção, a fácil utilização, sem necessidade de alterações no espaço de trabalho, melhora na ergonomia para o operador e a expectativa de que diminua o tempo de trabalho nessário para pintura.   </a:t>
            </a:r>
          </a:p>
          <a:p>
            <a:pPr algn="just">
              <a:lnSpc>
                <a:spcPts val="4620"/>
              </a:lnSpc>
            </a:pPr>
            <a:endParaRPr lang="en-US" sz="3300">
              <a:solidFill>
                <a:srgbClr val="000000"/>
              </a:solidFill>
              <a:latin typeface="Trocch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3762430" y="1348596"/>
            <a:ext cx="2491311" cy="7589809"/>
          </a:xfrm>
          <a:prstGeom prst="rect">
            <a:avLst/>
          </a:prstGeom>
        </p:spPr>
      </p:pic>
      <p:pic>
        <p:nvPicPr>
          <p:cNvPr id="4" name="Picture 4"/>
          <p:cNvPicPr>
            <a:picLocks noChangeAspect="1"/>
          </p:cNvPicPr>
          <p:nvPr/>
        </p:nvPicPr>
        <p:blipFill>
          <a:blip r:embed="rId4"/>
          <a:srcRect t="2583" b="2583"/>
          <a:stretch>
            <a:fillRect/>
          </a:stretch>
        </p:blipFill>
        <p:spPr>
          <a:xfrm>
            <a:off x="1028700" y="1348596"/>
            <a:ext cx="3628967" cy="3750608"/>
          </a:xfrm>
          <a:prstGeom prst="rect">
            <a:avLst/>
          </a:prstGeom>
        </p:spPr>
      </p:pic>
      <p:pic>
        <p:nvPicPr>
          <p:cNvPr id="5" name="Picture 5"/>
          <p:cNvPicPr>
            <a:picLocks noChangeAspect="1"/>
          </p:cNvPicPr>
          <p:nvPr/>
        </p:nvPicPr>
        <p:blipFill>
          <a:blip r:embed="rId5"/>
          <a:srcRect/>
          <a:stretch>
            <a:fillRect/>
          </a:stretch>
        </p:blipFill>
        <p:spPr>
          <a:xfrm>
            <a:off x="1028700" y="5490936"/>
            <a:ext cx="3645179" cy="3767364"/>
          </a:xfrm>
          <a:prstGeom prst="rect">
            <a:avLst/>
          </a:prstGeom>
        </p:spPr>
      </p:pic>
      <p:pic>
        <p:nvPicPr>
          <p:cNvPr id="6" name="Picture 6"/>
          <p:cNvPicPr>
            <a:picLocks noChangeAspect="1"/>
          </p:cNvPicPr>
          <p:nvPr/>
        </p:nvPicPr>
        <p:blipFill>
          <a:blip r:embed="rId6"/>
          <a:srcRect/>
          <a:stretch>
            <a:fillRect/>
          </a:stretch>
        </p:blipFill>
        <p:spPr>
          <a:xfrm>
            <a:off x="6564129" y="3043711"/>
            <a:ext cx="5308052" cy="4330907"/>
          </a:xfrm>
          <a:prstGeom prst="rect">
            <a:avLst/>
          </a:prstGeom>
        </p:spPr>
      </p:pic>
      <p:sp>
        <p:nvSpPr>
          <p:cNvPr id="7" name="TextBox 7"/>
          <p:cNvSpPr txBox="1"/>
          <p:nvPr/>
        </p:nvSpPr>
        <p:spPr>
          <a:xfrm>
            <a:off x="6960963" y="-1041223"/>
            <a:ext cx="4366073" cy="4734880"/>
          </a:xfrm>
          <a:prstGeom prst="rect">
            <a:avLst/>
          </a:prstGeom>
        </p:spPr>
        <p:txBody>
          <a:bodyPr lIns="0" tIns="0" rIns="0" bIns="0" rtlCol="0" anchor="t">
            <a:spAutoFit/>
          </a:bodyPr>
          <a:lstStyle/>
          <a:p>
            <a:pPr algn="ctr">
              <a:lnSpc>
                <a:spcPts val="9402"/>
              </a:lnSpc>
            </a:pPr>
            <a:endParaRPr/>
          </a:p>
          <a:p>
            <a:pPr algn="ctr">
              <a:lnSpc>
                <a:spcPts val="9402"/>
              </a:lnSpc>
            </a:pPr>
            <a:r>
              <a:rPr lang="en-US" sz="6716">
                <a:solidFill>
                  <a:srgbClr val="000000"/>
                </a:solidFill>
                <a:latin typeface="Trocchi"/>
              </a:rPr>
              <a:t> Protótipo </a:t>
            </a:r>
          </a:p>
          <a:p>
            <a:pPr algn="ctr">
              <a:lnSpc>
                <a:spcPts val="9402"/>
              </a:lnSpc>
            </a:pPr>
            <a:endParaRPr lang="en-US" sz="6716">
              <a:solidFill>
                <a:srgbClr val="000000"/>
              </a:solidFill>
              <a:latin typeface="Trocchi"/>
            </a:endParaRPr>
          </a:p>
          <a:p>
            <a:pPr algn="ctr">
              <a:lnSpc>
                <a:spcPts val="9402"/>
              </a:lnSpc>
            </a:pPr>
            <a:endParaRPr lang="en-US" sz="6716">
              <a:solidFill>
                <a:srgbClr val="000000"/>
              </a:solidFill>
              <a:latin typeface="Trocch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37282" y="2007134"/>
            <a:ext cx="13813435" cy="7545589"/>
          </a:xfrm>
          <a:prstGeom prst="rect">
            <a:avLst/>
          </a:prstGeom>
        </p:spPr>
      </p:pic>
      <p:sp>
        <p:nvSpPr>
          <p:cNvPr id="4" name="TextBox 4"/>
          <p:cNvSpPr txBox="1"/>
          <p:nvPr/>
        </p:nvSpPr>
        <p:spPr>
          <a:xfrm>
            <a:off x="6417980" y="-838041"/>
            <a:ext cx="5452041" cy="3660775"/>
          </a:xfrm>
          <a:prstGeom prst="rect">
            <a:avLst/>
          </a:prstGeom>
        </p:spPr>
        <p:txBody>
          <a:bodyPr lIns="0" tIns="0" rIns="0" bIns="0" rtlCol="0" anchor="t">
            <a:spAutoFit/>
          </a:bodyPr>
          <a:lstStyle/>
          <a:p>
            <a:pPr algn="ctr">
              <a:lnSpc>
                <a:spcPts val="9799"/>
              </a:lnSpc>
            </a:pPr>
            <a:r>
              <a:rPr lang="en-US" sz="6999">
                <a:solidFill>
                  <a:srgbClr val="000000"/>
                </a:solidFill>
                <a:latin typeface="Trocchi"/>
              </a:rPr>
              <a:t> </a:t>
            </a:r>
          </a:p>
          <a:p>
            <a:pPr algn="ctr">
              <a:lnSpc>
                <a:spcPts val="9799"/>
              </a:lnSpc>
            </a:pPr>
            <a:r>
              <a:rPr lang="en-US" sz="6999">
                <a:solidFill>
                  <a:srgbClr val="000000"/>
                </a:solidFill>
                <a:latin typeface="Trocchi"/>
              </a:rPr>
              <a:t> Conclusão</a:t>
            </a:r>
          </a:p>
          <a:p>
            <a:pPr algn="ctr">
              <a:lnSpc>
                <a:spcPts val="9799"/>
              </a:lnSpc>
            </a:pPr>
            <a:endParaRPr lang="en-US" sz="6999">
              <a:solidFill>
                <a:srgbClr val="000000"/>
              </a:solidFill>
              <a:latin typeface="Trocchi"/>
            </a:endParaRPr>
          </a:p>
        </p:txBody>
      </p:sp>
      <p:sp>
        <p:nvSpPr>
          <p:cNvPr id="5" name="TextBox 5"/>
          <p:cNvSpPr txBox="1"/>
          <p:nvPr/>
        </p:nvSpPr>
        <p:spPr>
          <a:xfrm>
            <a:off x="2415116" y="2756059"/>
            <a:ext cx="13457767" cy="5981065"/>
          </a:xfrm>
          <a:prstGeom prst="rect">
            <a:avLst/>
          </a:prstGeom>
        </p:spPr>
        <p:txBody>
          <a:bodyPr lIns="0" tIns="0" rIns="0" bIns="0" rtlCol="0" anchor="t">
            <a:spAutoFit/>
          </a:bodyPr>
          <a:lstStyle/>
          <a:p>
            <a:pPr algn="just">
              <a:lnSpc>
                <a:spcPts val="4760"/>
              </a:lnSpc>
            </a:pPr>
            <a:r>
              <a:rPr lang="en-US" sz="3400">
                <a:solidFill>
                  <a:srgbClr val="000000"/>
                </a:solidFill>
                <a:latin typeface="Trocchi"/>
              </a:rPr>
              <a:t>Com base na apresentação dessa nova ferramenta de pintura adaptada para a indústria aeronáutica, podemos concluir que se trata de um projeto altamente relevante. Ao desenvolver uma solução adaptada às necessidades específicas desse mercado, os estudantes envolvidos demonstraram sua capacidade de aplicar o conhecimento adquirido em sala de aula a um problema real. Além disso, o projeto apresentado evidencia o potencial da tecnologia para melhorar a eficiência e a qualidade do trabalho em uma indústria tão importante como a aeronáutica.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Personalizar</PresentationFormat>
  <Paragraphs>0</Paragraphs>
  <Slides>8</Slides>
  <Notes>0</Notes>
  <HiddenSlides>0</HiddenSlides>
  <MMClips>0</MMClips>
  <ScaleCrop>false</ScaleCrop>
  <HeadingPairs>
    <vt:vector size="4" baseType="variant">
      <vt:variant>
        <vt:lpstr>Tema</vt:lpstr>
      </vt:variant>
      <vt:variant>
        <vt:i4>1</vt:i4>
      </vt:variant>
      <vt:variant>
        <vt:lpstr>Títulos de slides</vt:lpstr>
      </vt:variant>
      <vt:variant>
        <vt:i4>8</vt:i4>
      </vt:variant>
    </vt:vector>
  </HeadingPairs>
  <TitlesOfParts>
    <vt:vector size="9"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INTEGRADO 1 "API"</dc:title>
  <cp:lastModifiedBy>Milena Vitoretti</cp:lastModifiedBy>
  <cp:revision>2</cp:revision>
  <dcterms:created xsi:type="dcterms:W3CDTF">2006-08-16T00:00:00Z</dcterms:created>
  <dcterms:modified xsi:type="dcterms:W3CDTF">2023-05-17T22:30:41Z</dcterms:modified>
  <dc:identifier>DAFjIzwcqwk</dc:identifier>
</cp:coreProperties>
</file>